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4"/>
  </p:sldMasterIdLst>
  <p:notesMasterIdLst>
    <p:notesMasterId r:id="rId22"/>
  </p:notesMasterIdLst>
  <p:sldIdLst>
    <p:sldId id="256" r:id="rId5"/>
    <p:sldId id="361" r:id="rId6"/>
    <p:sldId id="313" r:id="rId7"/>
    <p:sldId id="368" r:id="rId8"/>
    <p:sldId id="366" r:id="rId9"/>
    <p:sldId id="367" r:id="rId10"/>
    <p:sldId id="365" r:id="rId11"/>
    <p:sldId id="364" r:id="rId12"/>
    <p:sldId id="369" r:id="rId13"/>
    <p:sldId id="370" r:id="rId14"/>
    <p:sldId id="372" r:id="rId15"/>
    <p:sldId id="371" r:id="rId16"/>
    <p:sldId id="376" r:id="rId17"/>
    <p:sldId id="374" r:id="rId18"/>
    <p:sldId id="373" r:id="rId19"/>
    <p:sldId id="375" r:id="rId20"/>
    <p:sldId id="363" r:id="rId21"/>
  </p:sldIdLst>
  <p:sldSz cx="12192000" cy="6858000"/>
  <p:notesSz cx="6858000" cy="9144000"/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orient="horz" pos="3906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7151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85D"/>
    <a:srgbClr val="BFBFBF"/>
    <a:srgbClr val="CC071E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0A3D63-603A-4373-8413-AB4D0AAF3294}" v="1" dt="2024-03-22T18:54:50.200"/>
  </p1510:revLst>
</p1510:revInfo>
</file>

<file path=ppt/tableStyles.xml><?xml version="1.0" encoding="utf-8"?>
<a:tblStyleLst xmlns:a="http://schemas.openxmlformats.org/drawingml/2006/main" def="{A9AA1DE3-4CD2-42C5-9BB6-F674D553F720}">
  <a:tblStyle styleId="{A9AA1DE3-4CD2-42C5-9BB6-F674D553F72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9B60D2-E943-487D-9E1F-FC7FCFEA4B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81633" autoAdjust="0"/>
  </p:normalViewPr>
  <p:slideViewPr>
    <p:cSldViewPr snapToGrid="0">
      <p:cViewPr varScale="1">
        <p:scale>
          <a:sx n="106" d="100"/>
          <a:sy n="106" d="100"/>
        </p:scale>
        <p:origin x="924" y="96"/>
      </p:cViewPr>
      <p:guideLst>
        <p:guide orient="horz" pos="822"/>
        <p:guide orient="horz" pos="3906"/>
        <p:guide pos="529"/>
        <p:guide pos="71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73232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884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84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 preserve="1">
  <p:cSld name="Titel und Inhal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4D70F0F3-F35F-4CEA-8F38-4A4A3022A933}"/>
              </a:ext>
            </a:extLst>
          </p:cNvPr>
          <p:cNvSpPr/>
          <p:nvPr userDrawn="1"/>
        </p:nvSpPr>
        <p:spPr>
          <a:xfrm>
            <a:off x="0" y="-13786"/>
            <a:ext cx="12192000" cy="1077797"/>
          </a:xfrm>
          <a:prstGeom prst="rect">
            <a:avLst/>
          </a:prstGeom>
          <a:solidFill>
            <a:srgbClr val="23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38200" y="231348"/>
            <a:ext cx="9721850" cy="758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0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38200" y="1244600"/>
            <a:ext cx="10515600" cy="509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DB Sans" panose="020B0502050202020204" pitchFamily="34" charset="0"/>
              <a:buChar char="‒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6A6882D-9AFE-4C19-A5C4-91602BE0BCE0}"/>
              </a:ext>
            </a:extLst>
          </p:cNvPr>
          <p:cNvSpPr/>
          <p:nvPr userDrawn="1"/>
        </p:nvSpPr>
        <p:spPr>
          <a:xfrm>
            <a:off x="0" y="6520445"/>
            <a:ext cx="12192000" cy="337556"/>
          </a:xfrm>
          <a:prstGeom prst="rect">
            <a:avLst/>
          </a:prstGeom>
          <a:solidFill>
            <a:srgbClr val="23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6F340F3-D880-45AC-9207-49CDF85E8FE2}"/>
              </a:ext>
            </a:extLst>
          </p:cNvPr>
          <p:cNvSpPr txBox="1"/>
          <p:nvPr userDrawn="1"/>
        </p:nvSpPr>
        <p:spPr>
          <a:xfrm>
            <a:off x="838200" y="655841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Trainer C Leistungssport 2022 | Einführung &amp; Begrüßung | Philipp Dörges | Folie </a:t>
            </a:r>
            <a:fld id="{E32D4C81-007F-42FE-B733-7892B0FA946E}" type="slidenum">
              <a:rPr kumimoji="0" lang="de-DE" sz="105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‹Nr.›</a:t>
            </a:fld>
            <a:endParaRPr kumimoji="0" lang="de-DE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4D8A49B-AD52-4FFC-8E80-78AC0A1EA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6309" y="273936"/>
            <a:ext cx="667491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0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preserve="1" userDrawn="1">
  <p:cSld name="1_Titel und Inhal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38200" y="1332411"/>
            <a:ext cx="10515600" cy="4844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0627347-43F2-40B3-9B1B-A1CD9A9F602C}"/>
              </a:ext>
            </a:extLst>
          </p:cNvPr>
          <p:cNvSpPr/>
          <p:nvPr userDrawn="1"/>
        </p:nvSpPr>
        <p:spPr>
          <a:xfrm>
            <a:off x="0" y="-13786"/>
            <a:ext cx="12192000" cy="1077797"/>
          </a:xfrm>
          <a:prstGeom prst="rect">
            <a:avLst/>
          </a:prstGeom>
          <a:solidFill>
            <a:srgbClr val="233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Shape 12">
            <a:extLst>
              <a:ext uri="{FF2B5EF4-FFF2-40B4-BE49-F238E27FC236}">
                <a16:creationId xmlns:a16="http://schemas.microsoft.com/office/drawing/2014/main" id="{30933E3C-1F09-4217-A72D-42DD566A43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31348"/>
            <a:ext cx="9721850" cy="758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0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DBA6996-CC73-4C2D-9F26-AF61BE9D7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6309" y="273936"/>
            <a:ext cx="667491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2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BAAE3F77-00A6-4EF2-9249-DA391F7263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234359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Folie" r:id="rId6" imgW="473" imgH="476" progId="TCLayout.ActiveDocument.1">
                  <p:embed/>
                </p:oleObj>
              </mc:Choice>
              <mc:Fallback>
                <p:oleObj name="think-cell Folie" r:id="rId6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‹Nr.›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7255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sv-sh.de/sportwelten-projekte/sport-umwelt/aktionsplan-ostseeschutz-2030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3600" b="1" dirty="0"/>
              <a:t>Aktionsplan Ostseeschutz 2030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de-DE" sz="3600" b="1" dirty="0"/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b="1" dirty="0"/>
              <a:t>Vorstandsbereich Umwelt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b="1" dirty="0"/>
              <a:t>Segler-Verband Schleswig-Holstein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de-DE" b="1" dirty="0"/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de-DE" sz="3200" b="1" dirty="0"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r>
              <a:rPr lang="de-DE" sz="3200" b="1" dirty="0"/>
              <a:t>Beiratssitzung 25. Januar 2025</a:t>
            </a:r>
            <a:endParaRPr sz="3600" b="1" dirty="0"/>
          </a:p>
        </p:txBody>
      </p:sp>
      <p:sp>
        <p:nvSpPr>
          <p:cNvPr id="5" name="Shape 91">
            <a:extLst>
              <a:ext uri="{FF2B5EF4-FFF2-40B4-BE49-F238E27FC236}">
                <a16:creationId xmlns:a16="http://schemas.microsoft.com/office/drawing/2014/main" id="{52DBB607-04E0-40BC-9622-90C0C4289118}"/>
              </a:ext>
            </a:extLst>
          </p:cNvPr>
          <p:cNvSpPr txBox="1">
            <a:spLocks/>
          </p:cNvSpPr>
          <p:nvPr/>
        </p:nvSpPr>
        <p:spPr>
          <a:xfrm>
            <a:off x="838200" y="5587301"/>
            <a:ext cx="10515600" cy="905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8CE742A-A791-433F-B777-06A0CC4C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39CA99-04DE-4731-A272-548D0B3F8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sz="2400" b="1" dirty="0"/>
              <a:t>Wie ging es weiter? </a:t>
            </a:r>
          </a:p>
          <a:p>
            <a:r>
              <a:rPr lang="de-DE" sz="2400" dirty="0"/>
              <a:t>aus dem MEKUN keine Reaktion</a:t>
            </a:r>
          </a:p>
          <a:p>
            <a:r>
              <a:rPr lang="de-DE" sz="2400" dirty="0"/>
              <a:t>Nachfrage durch LSV ohne sachliche Stellungnahme</a:t>
            </a:r>
          </a:p>
          <a:p>
            <a:r>
              <a:rPr lang="de-DE" sz="2400" dirty="0"/>
              <a:t>Regionalkonferenzen angesetzt für Dezember</a:t>
            </a:r>
          </a:p>
          <a:p>
            <a:pPr lvl="1"/>
            <a:r>
              <a:rPr lang="de-DE" sz="2000" dirty="0"/>
              <a:t>ohne Einladung – wer kommt, der kommt</a:t>
            </a:r>
          </a:p>
          <a:p>
            <a:r>
              <a:rPr lang="de-DE" sz="2400" dirty="0"/>
              <a:t>Treffen mit </a:t>
            </a:r>
            <a:r>
              <a:rPr lang="de-DE" sz="2400" dirty="0" err="1"/>
              <a:t>StSek</a:t>
            </a:r>
            <a:r>
              <a:rPr lang="de-DE" sz="2400" dirty="0"/>
              <a:t> Günther zu dem Thema im November, </a:t>
            </a:r>
          </a:p>
          <a:p>
            <a:pPr lvl="1"/>
            <a:r>
              <a:rPr lang="de-DE" dirty="0"/>
              <a:t>Vorschlag für die Regionalkonferenzen: Besetzung aus </a:t>
            </a:r>
            <a:r>
              <a:rPr lang="de-DE" dirty="0" err="1"/>
              <a:t>VerzahnungsWS</a:t>
            </a:r>
            <a:r>
              <a:rPr lang="de-DE" dirty="0"/>
              <a:t> förmlich einladen, Argument fachliche Kompetenz/Erfahrung mit der Sache aus den betroffenen Bereichen</a:t>
            </a:r>
          </a:p>
          <a:p>
            <a:pPr lvl="1"/>
            <a:r>
              <a:rPr lang="de-DE" dirty="0"/>
              <a:t>ohne Reaktion</a:t>
            </a:r>
          </a:p>
          <a:p>
            <a:r>
              <a:rPr lang="de-DE" sz="2400" dirty="0"/>
              <a:t>Regionalkonferenzen angesetzt für Dezember 2024</a:t>
            </a:r>
          </a:p>
          <a:p>
            <a:endParaRPr lang="de-DE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1F996A-771D-409B-91A5-71F75964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Aktionsplan Ostseeschutz 2030</a:t>
            </a:r>
          </a:p>
        </p:txBody>
      </p:sp>
    </p:spTree>
    <p:extLst>
      <p:ext uri="{BB962C8B-B14F-4D97-AF65-F5344CB8AC3E}">
        <p14:creationId xmlns:p14="http://schemas.microsoft.com/office/powerpoint/2010/main" val="619518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39CA99-04DE-4731-A272-548D0B3F8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sz="2400" b="1" dirty="0"/>
              <a:t>Wie ging es weiter? </a:t>
            </a:r>
          </a:p>
          <a:p>
            <a:r>
              <a:rPr lang="de-DE" sz="2400" dirty="0"/>
              <a:t>aus dem MEKUN Wunsch auf Vertagung wegen BT-Wahl</a:t>
            </a:r>
          </a:p>
          <a:p>
            <a:r>
              <a:rPr lang="de-DE" sz="2400" dirty="0"/>
              <a:t>Kontaktaufnahme durch MEKUN zugesagt – keine Antwort bislang</a:t>
            </a:r>
          </a:p>
          <a:p>
            <a:r>
              <a:rPr lang="de-DE" sz="2400" dirty="0"/>
              <a:t>Regionalkonferenzen nunmehr geplant für Frühjahr/Sommer 2025</a:t>
            </a:r>
          </a:p>
          <a:p>
            <a:r>
              <a:rPr lang="de-DE" sz="2400" dirty="0"/>
              <a:t>Beteiligungsverfahren im Rahmen Erstellung </a:t>
            </a:r>
            <a:r>
              <a:rPr lang="de-DE" sz="2400" dirty="0" err="1"/>
              <a:t>LandesVO</a:t>
            </a:r>
            <a:r>
              <a:rPr lang="de-DE" sz="2400" dirty="0"/>
              <a:t> – NSG</a:t>
            </a:r>
          </a:p>
          <a:p>
            <a:r>
              <a:rPr lang="de-DE" sz="2400" dirty="0"/>
              <a:t>Übermittlung nach Berlin/Bund - </a:t>
            </a:r>
            <a:r>
              <a:rPr lang="de-DE" sz="2400" dirty="0" err="1"/>
              <a:t>Befahrensregeln</a:t>
            </a:r>
            <a:endParaRPr lang="de-DE" sz="2400" dirty="0"/>
          </a:p>
          <a:p>
            <a:pPr marL="50800" indent="0">
              <a:buNone/>
            </a:pPr>
            <a:endParaRPr lang="de-DE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1F996A-771D-409B-91A5-71F75964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Aktionsplan Ostseeschutz 2030</a:t>
            </a:r>
          </a:p>
        </p:txBody>
      </p:sp>
    </p:spTree>
    <p:extLst>
      <p:ext uri="{BB962C8B-B14F-4D97-AF65-F5344CB8AC3E}">
        <p14:creationId xmlns:p14="http://schemas.microsoft.com/office/powerpoint/2010/main" val="694774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39CA99-04DE-4731-A272-548D0B3F8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sz="2400" b="1" dirty="0"/>
              <a:t>Weiterer Ablauf</a:t>
            </a:r>
          </a:p>
          <a:p>
            <a:pPr marL="50800" indent="0">
              <a:buNone/>
            </a:pPr>
            <a:endParaRPr lang="de-DE" sz="2400" b="1" dirty="0"/>
          </a:p>
          <a:p>
            <a:pPr marL="50800" indent="0">
              <a:buNone/>
            </a:pPr>
            <a:r>
              <a:rPr lang="de-DE" sz="2400" b="1" dirty="0"/>
              <a:t>Siehe </a:t>
            </a:r>
            <a:r>
              <a:rPr lang="de-DE" sz="2400" b="1" dirty="0" err="1">
                <a:hlinkClick r:id="rId2"/>
              </a:rPr>
              <a:t>roadmap</a:t>
            </a:r>
            <a:r>
              <a:rPr lang="de-DE" sz="2400" b="1" dirty="0">
                <a:hlinkClick r:id="rId2"/>
              </a:rPr>
              <a:t> MEKUN SH</a:t>
            </a:r>
            <a:endParaRPr lang="de-DE" sz="2400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1F996A-771D-409B-91A5-71F75964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Aktionsplan Ostseeschutz 2030</a:t>
            </a:r>
          </a:p>
        </p:txBody>
      </p:sp>
    </p:spTree>
    <p:extLst>
      <p:ext uri="{BB962C8B-B14F-4D97-AF65-F5344CB8AC3E}">
        <p14:creationId xmlns:p14="http://schemas.microsoft.com/office/powerpoint/2010/main" val="129379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39CA99-04DE-4731-A272-548D0B3F8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sz="2400" b="1" dirty="0"/>
              <a:t>Sonderthema Munition</a:t>
            </a:r>
          </a:p>
          <a:p>
            <a:r>
              <a:rPr lang="de-DE" sz="2400" dirty="0"/>
              <a:t>300.000 Tonnen allein in deutscher Ostsee</a:t>
            </a:r>
          </a:p>
          <a:p>
            <a:pPr lvl="1"/>
            <a:r>
              <a:rPr lang="de-DE" sz="2000" dirty="0"/>
              <a:t>Lübecker Bucht alleine 50.000 Tonnen</a:t>
            </a:r>
          </a:p>
          <a:p>
            <a:pPr lvl="1"/>
            <a:r>
              <a:rPr lang="de-DE" sz="2000" dirty="0"/>
              <a:t>FL </a:t>
            </a:r>
            <a:r>
              <a:rPr lang="de-DE" sz="2000" dirty="0" err="1"/>
              <a:t>Aussenförde</a:t>
            </a:r>
            <a:endParaRPr lang="de-DE" sz="2000" dirty="0"/>
          </a:p>
          <a:p>
            <a:pPr lvl="1"/>
            <a:r>
              <a:rPr lang="de-DE" sz="2000" dirty="0" err="1"/>
              <a:t>Olpenitz</a:t>
            </a:r>
            <a:endParaRPr lang="de-DE" sz="2000" dirty="0"/>
          </a:p>
          <a:p>
            <a:pPr lvl="1"/>
            <a:r>
              <a:rPr lang="de-DE" sz="2000" dirty="0"/>
              <a:t>östl. Kieler Bucht</a:t>
            </a:r>
          </a:p>
          <a:p>
            <a:r>
              <a:rPr lang="de-DE" sz="2400" dirty="0"/>
              <a:t>Pilotprojekt </a:t>
            </a:r>
          </a:p>
          <a:p>
            <a:pPr lvl="1"/>
            <a:r>
              <a:rPr lang="de-DE" sz="2000" dirty="0"/>
              <a:t>30 Tage Dauer</a:t>
            </a:r>
          </a:p>
          <a:p>
            <a:pPr lvl="1"/>
            <a:r>
              <a:rPr lang="de-DE" sz="2000" dirty="0"/>
              <a:t>25 Mio. € Kosten</a:t>
            </a:r>
          </a:p>
          <a:p>
            <a:r>
              <a:rPr lang="de-DE" sz="2400" dirty="0"/>
              <a:t>Erwarteter Start frühestens 2026</a:t>
            </a:r>
          </a:p>
          <a:p>
            <a:pPr lvl="1"/>
            <a:r>
              <a:rPr lang="de-DE" sz="2000" dirty="0"/>
              <a:t>Finanzierung</a:t>
            </a:r>
          </a:p>
          <a:p>
            <a:pPr lvl="1"/>
            <a:r>
              <a:rPr lang="de-DE" sz="2000" dirty="0"/>
              <a:t>Vergabe</a:t>
            </a:r>
          </a:p>
          <a:p>
            <a:pPr lvl="1"/>
            <a:r>
              <a:rPr lang="de-DE" sz="2000" dirty="0"/>
              <a:t>keine „justitiable“ Zuständigkeit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1F996A-771D-409B-91A5-71F75964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Aktionsplan Ostseeschutz 2030</a:t>
            </a:r>
          </a:p>
        </p:txBody>
      </p:sp>
    </p:spTree>
    <p:extLst>
      <p:ext uri="{BB962C8B-B14F-4D97-AF65-F5344CB8AC3E}">
        <p14:creationId xmlns:p14="http://schemas.microsoft.com/office/powerpoint/2010/main" val="2471884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39CA99-04DE-4731-A272-548D0B3F8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sz="2400" b="1" dirty="0"/>
              <a:t>Sonderthema Munition</a:t>
            </a:r>
          </a:p>
          <a:p>
            <a:pPr marL="50800" indent="0">
              <a:buNone/>
            </a:pPr>
            <a:endParaRPr lang="de-DE" sz="2400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1F996A-771D-409B-91A5-71F75964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Aktionsplan Ostseeschutz 2030</a:t>
            </a:r>
          </a:p>
        </p:txBody>
      </p:sp>
      <p:pic>
        <p:nvPicPr>
          <p:cNvPr id="1026" name="Picture 2" descr="Infografik: Kartierung der Munitionslasten, der Munitionsarten, deren Ursprung und das Ausmaß. Weitere Informationen siehe Bildunterschrift">
            <a:extLst>
              <a:ext uri="{FF2B5EF4-FFF2-40B4-BE49-F238E27FC236}">
                <a16:creationId xmlns:a16="http://schemas.microsoft.com/office/drawing/2014/main" id="{97BD1A0E-6EA6-0E4A-0E8A-ABEE1E1CE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34" y="2168996"/>
            <a:ext cx="4852797" cy="38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1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39CA99-04DE-4731-A272-548D0B3F8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sz="2400" b="1" dirty="0"/>
              <a:t>Sonderthema Munition</a:t>
            </a:r>
          </a:p>
          <a:p>
            <a:pPr marL="50800" indent="0">
              <a:buNone/>
            </a:pPr>
            <a:endParaRPr lang="de-DE" sz="2400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1F996A-771D-409B-91A5-71F75964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Aktionsplan Ostseeschutz 2030</a:t>
            </a:r>
          </a:p>
        </p:txBody>
      </p:sp>
      <p:pic>
        <p:nvPicPr>
          <p:cNvPr id="2050" name="Picture 2" descr="Infografik-Zeichnung: Auswirkungen auf die Wirtschaft, die Unterwasserwelt und den Menschen. Weitere Informationen siehe Bildunterschrift">
            <a:extLst>
              <a:ext uri="{FF2B5EF4-FFF2-40B4-BE49-F238E27FC236}">
                <a16:creationId xmlns:a16="http://schemas.microsoft.com/office/drawing/2014/main" id="{6B27FDB6-2601-810D-1111-CC8AFD8CE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091" y="2423961"/>
            <a:ext cx="5559254" cy="35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116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39CA99-04DE-4731-A272-548D0B3F8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sz="2400" b="1" dirty="0"/>
              <a:t>Sonderthema Munition</a:t>
            </a:r>
          </a:p>
          <a:p>
            <a:pPr marL="50800" indent="0">
              <a:buNone/>
            </a:pPr>
            <a:endParaRPr lang="de-DE" sz="2400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1F996A-771D-409B-91A5-71F75964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Aktionsplan Ostseeschutz 2030</a:t>
            </a:r>
          </a:p>
        </p:txBody>
      </p:sp>
      <p:pic>
        <p:nvPicPr>
          <p:cNvPr id="3074" name="Picture 2" descr="Infografik. Weitere Informationen siehe Bildunterschrift">
            <a:extLst>
              <a:ext uri="{FF2B5EF4-FFF2-40B4-BE49-F238E27FC236}">
                <a16:creationId xmlns:a16="http://schemas.microsoft.com/office/drawing/2014/main" id="{DA66FED7-3FA2-A594-B905-25FE3428A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64" y="2095844"/>
            <a:ext cx="5066826" cy="398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677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39CA99-04DE-4731-A272-548D0B3F8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de-DE" sz="2400" b="1" dirty="0"/>
          </a:p>
          <a:p>
            <a:pPr marL="50800" indent="0">
              <a:buNone/>
            </a:pPr>
            <a:endParaRPr lang="de-DE" sz="2400" b="1" dirty="0"/>
          </a:p>
          <a:p>
            <a:pPr marL="50800" indent="0">
              <a:buNone/>
            </a:pPr>
            <a:endParaRPr lang="de-DE" sz="2400" b="1" dirty="0"/>
          </a:p>
          <a:p>
            <a:pPr marL="50800" indent="0" algn="ctr">
              <a:buNone/>
            </a:pPr>
            <a:r>
              <a:rPr lang="de-DE" sz="4400" b="1" dirty="0"/>
              <a:t>Fragen? </a:t>
            </a:r>
          </a:p>
          <a:p>
            <a:pPr marL="50800" indent="0" algn="ctr">
              <a:buNone/>
            </a:pPr>
            <a:endParaRPr lang="de-DE" sz="2000" dirty="0"/>
          </a:p>
          <a:p>
            <a:pPr marL="50800" indent="0" algn="ctr">
              <a:buNone/>
            </a:pPr>
            <a:r>
              <a:rPr lang="de-DE" dirty="0"/>
              <a:t>Kontakt: umwelt@seglerverband-sh.de</a:t>
            </a:r>
            <a:endParaRPr lang="de-DE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1F996A-771D-409B-91A5-71F75964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Aktionsplan Ostseeschutz 2030</a:t>
            </a:r>
          </a:p>
        </p:txBody>
      </p:sp>
    </p:spTree>
    <p:extLst>
      <p:ext uri="{BB962C8B-B14F-4D97-AF65-F5344CB8AC3E}">
        <p14:creationId xmlns:p14="http://schemas.microsoft.com/office/powerpoint/2010/main" val="230674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39CA99-04DE-4731-A272-548D0B3F8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sz="2400" b="1" dirty="0"/>
              <a:t>Was bisher geschah: </a:t>
            </a:r>
          </a:p>
          <a:p>
            <a:pPr marL="50800" indent="0">
              <a:buNone/>
            </a:pPr>
            <a:r>
              <a:rPr lang="de-DE" sz="2400" dirty="0"/>
              <a:t>- Koalitionsvertrag</a:t>
            </a:r>
          </a:p>
          <a:p>
            <a:pPr marL="50800" indent="0">
              <a:buNone/>
            </a:pPr>
            <a:r>
              <a:rPr lang="de-DE" sz="2400" dirty="0"/>
              <a:t>	</a:t>
            </a:r>
            <a:r>
              <a:rPr lang="de-DE" dirty="0"/>
              <a:t>Prüfung Nationalpark als Instrument Ostseeschutz</a:t>
            </a:r>
          </a:p>
          <a:p>
            <a:pPr marL="50800" indent="0">
              <a:buNone/>
            </a:pPr>
            <a:r>
              <a:rPr lang="de-DE" sz="2400" dirty="0"/>
              <a:t>- </a:t>
            </a:r>
            <a:r>
              <a:rPr lang="de-DE" sz="2400" dirty="0" err="1"/>
              <a:t>kick-off</a:t>
            </a:r>
            <a:r>
              <a:rPr lang="de-DE" sz="2400" dirty="0"/>
              <a:t>-Veranstaltung Kiel, März 2023</a:t>
            </a:r>
          </a:p>
          <a:p>
            <a:pPr marL="50800" indent="0">
              <a:buNone/>
            </a:pPr>
            <a:r>
              <a:rPr lang="de-DE" sz="2400" dirty="0"/>
              <a:t>	</a:t>
            </a:r>
            <a:r>
              <a:rPr lang="de-DE" dirty="0"/>
              <a:t>Vorstellung Potenzialkulisse, 50 % der SH Ostseefläche</a:t>
            </a:r>
            <a:endParaRPr lang="de-DE" sz="2400" dirty="0"/>
          </a:p>
          <a:p>
            <a:pPr marL="50800" indent="0">
              <a:buNone/>
            </a:pPr>
            <a:r>
              <a:rPr lang="de-DE" sz="2400" dirty="0"/>
              <a:t>- Konsultationsprozess, Juni 2023</a:t>
            </a:r>
          </a:p>
          <a:p>
            <a:pPr marL="50800" indent="0">
              <a:buNone/>
            </a:pPr>
            <a:r>
              <a:rPr lang="de-DE" sz="2400" dirty="0"/>
              <a:t>	</a:t>
            </a:r>
            <a:r>
              <a:rPr lang="de-DE" dirty="0"/>
              <a:t>Stakeholder werden beteiligt</a:t>
            </a:r>
            <a:endParaRPr lang="de-DE" sz="2400" dirty="0"/>
          </a:p>
          <a:p>
            <a:pPr marL="50800" indent="0">
              <a:buNone/>
            </a:pPr>
            <a:r>
              <a:rPr lang="de-DE" sz="2400" dirty="0"/>
              <a:t>- Verzahnungsworkshop, November 2023</a:t>
            </a:r>
          </a:p>
          <a:p>
            <a:pPr marL="50800" indent="0">
              <a:buNone/>
            </a:pPr>
            <a:r>
              <a:rPr lang="de-DE" sz="2400" dirty="0"/>
              <a:t>	</a:t>
            </a:r>
            <a:r>
              <a:rPr lang="de-DE" dirty="0"/>
              <a:t>überwiegende Ablehnung</a:t>
            </a:r>
            <a:endParaRPr lang="de-DE" sz="2400" dirty="0"/>
          </a:p>
          <a:p>
            <a:pPr marL="50800" indent="0">
              <a:buNone/>
            </a:pPr>
            <a:r>
              <a:rPr lang="de-DE" sz="2400" dirty="0"/>
              <a:t>- Abschlussbericht, Dezember 2023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1F996A-771D-409B-91A5-71F75964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Aktionsplan Ostseeschutz 2030</a:t>
            </a:r>
          </a:p>
        </p:txBody>
      </p:sp>
    </p:spTree>
    <p:extLst>
      <p:ext uri="{BB962C8B-B14F-4D97-AF65-F5344CB8AC3E}">
        <p14:creationId xmlns:p14="http://schemas.microsoft.com/office/powerpoint/2010/main" val="406170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5576937-01A9-4CC6-BF0C-07C93A8DF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2410"/>
            <a:ext cx="10515600" cy="5155475"/>
          </a:xfrm>
        </p:spPr>
        <p:txBody>
          <a:bodyPr/>
          <a:lstStyle/>
          <a:p>
            <a:pPr marL="50800" indent="0">
              <a:buNone/>
            </a:pP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217B4F9-57CE-40E4-A207-C9F9CFEC4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Potenzialkulisse, Ausgangslage, März 2023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C9B063D-4CCF-EC0C-B6A3-2A084F7A2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457" y="1656412"/>
            <a:ext cx="7139690" cy="472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39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81F996A-771D-409B-91A5-71F75964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Aktionsplan Ostseeschutz 2030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C68095C-114B-EE43-B21A-68B6DEC8C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68" y="1101778"/>
            <a:ext cx="10268264" cy="5621310"/>
          </a:xfrm>
          <a:prstGeom prst="rect">
            <a:avLst/>
          </a:prstGeom>
        </p:spPr>
      </p:pic>
      <p:sp>
        <p:nvSpPr>
          <p:cNvPr id="7" name="AutoShape 8">
            <a:extLst>
              <a:ext uri="{FF2B5EF4-FFF2-40B4-BE49-F238E27FC236}">
                <a16:creationId xmlns:a16="http://schemas.microsoft.com/office/drawing/2014/main" id="{127A8238-3773-1694-B181-AEAD6109C810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461541" y="1236689"/>
            <a:ext cx="9892259" cy="49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080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31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39CA99-04DE-4731-A272-548D0B3F8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sz="2400" b="1" dirty="0"/>
              <a:t>Was bedeutet das für Segler? </a:t>
            </a:r>
          </a:p>
          <a:p>
            <a:r>
              <a:rPr lang="de-DE" sz="2400" dirty="0"/>
              <a:t>rd. 12,5 % der SH Ostsee werden unter strengen Schutz gestellt</a:t>
            </a:r>
          </a:p>
          <a:p>
            <a:pPr lvl="1"/>
            <a:r>
              <a:rPr lang="de-DE" sz="2000" dirty="0"/>
              <a:t>drei marine Naturschutzgebiete (NSG), </a:t>
            </a:r>
          </a:p>
          <a:p>
            <a:pPr lvl="2"/>
            <a:r>
              <a:rPr lang="de-DE" sz="1600" dirty="0"/>
              <a:t>Schlei bis </a:t>
            </a:r>
            <a:r>
              <a:rPr lang="de-DE" sz="1600" dirty="0" err="1"/>
              <a:t>Gelting</a:t>
            </a:r>
            <a:endParaRPr lang="de-DE" sz="1600" dirty="0"/>
          </a:p>
          <a:p>
            <a:pPr lvl="2"/>
            <a:r>
              <a:rPr lang="de-DE" sz="1600" dirty="0"/>
              <a:t>südl. </a:t>
            </a:r>
            <a:r>
              <a:rPr lang="de-DE" sz="1600" dirty="0" err="1"/>
              <a:t>Hohwachter</a:t>
            </a:r>
            <a:r>
              <a:rPr lang="de-DE" sz="1600" dirty="0"/>
              <a:t> Bucht</a:t>
            </a:r>
          </a:p>
          <a:p>
            <a:pPr lvl="2"/>
            <a:r>
              <a:rPr lang="de-DE" sz="1600" dirty="0"/>
              <a:t>westlich Fehmarn</a:t>
            </a:r>
          </a:p>
          <a:p>
            <a:pPr lvl="1"/>
            <a:r>
              <a:rPr lang="de-DE" sz="2000" dirty="0"/>
              <a:t>drei bestehende Natura 2000 Gebiete</a:t>
            </a:r>
            <a:endParaRPr lang="de-DE" sz="2800" dirty="0"/>
          </a:p>
          <a:p>
            <a:r>
              <a:rPr lang="de-DE" sz="2400" dirty="0" err="1"/>
              <a:t>Befahrensverordnung</a:t>
            </a:r>
            <a:r>
              <a:rPr lang="de-DE" sz="1600" dirty="0"/>
              <a:t>, </a:t>
            </a:r>
            <a:r>
              <a:rPr lang="de-DE" sz="2400" dirty="0"/>
              <a:t>auf Antrag des Landes</a:t>
            </a:r>
          </a:p>
          <a:p>
            <a:pPr lvl="1"/>
            <a:r>
              <a:rPr lang="de-DE" sz="2000" dirty="0"/>
              <a:t>nur in NSG</a:t>
            </a:r>
          </a:p>
          <a:p>
            <a:pPr lvl="2"/>
            <a:r>
              <a:rPr lang="de-DE" sz="1600" dirty="0"/>
              <a:t>Geschwindigkeitsbeschränkungen für motorisierte Wasserfahrzeuge, Ausnahme Wasserschutz und Wasserrettung, die Begleitung von sportlichen Wettkämpfen, z. B. Segelregatten mit motorbetriebenen Wasserfahrzeugen bleibt möglich</a:t>
            </a:r>
          </a:p>
          <a:p>
            <a:pPr lvl="2"/>
            <a:r>
              <a:rPr lang="de-DE" sz="1600" dirty="0"/>
              <a:t>1. November bis 31. März für Wasserfahrzeuge aller Art</a:t>
            </a:r>
          </a:p>
          <a:p>
            <a:pPr lvl="2"/>
            <a:r>
              <a:rPr lang="de-DE" sz="1600" dirty="0"/>
              <a:t>kein Ankern in Seegraswiesen</a:t>
            </a:r>
          </a:p>
          <a:p>
            <a:pPr lvl="1"/>
            <a:r>
              <a:rPr lang="de-DE" sz="2000" dirty="0"/>
              <a:t>alle Häfen ganzjährig anlaufbar</a:t>
            </a:r>
          </a:p>
          <a:p>
            <a:pPr lvl="1"/>
            <a:endParaRPr lang="de-DE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1F996A-771D-409B-91A5-71F75964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Aktionsplan Ostseeschutz 2030</a:t>
            </a:r>
          </a:p>
        </p:txBody>
      </p:sp>
    </p:spTree>
    <p:extLst>
      <p:ext uri="{BB962C8B-B14F-4D97-AF65-F5344CB8AC3E}">
        <p14:creationId xmlns:p14="http://schemas.microsoft.com/office/powerpoint/2010/main" val="313330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39CA99-04DE-4731-A272-548D0B3F8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sz="2400" b="1" dirty="0"/>
              <a:t>Weitere Maßnahmen</a:t>
            </a:r>
          </a:p>
          <a:p>
            <a:r>
              <a:rPr lang="de-DE" sz="2000" dirty="0"/>
              <a:t>Schaffung von weiteren Riffstrukturen, das Anlegen von Seegraswiesen, Muschelbänken sowie die Wiederherstellung von Küstenlagunen und naturnahen Küstenabschnitten</a:t>
            </a:r>
          </a:p>
          <a:p>
            <a:r>
              <a:rPr lang="de-DE" sz="2000" dirty="0"/>
              <a:t>Einbindung und Förderung des Engagements (Partizipation) lokaler Akteure, </a:t>
            </a:r>
          </a:p>
          <a:p>
            <a:pPr lvl="1"/>
            <a:r>
              <a:rPr lang="de-DE" sz="2000" dirty="0"/>
              <a:t>wie Kommunen, </a:t>
            </a:r>
          </a:p>
          <a:p>
            <a:pPr lvl="1"/>
            <a:r>
              <a:rPr lang="de-DE" sz="2000" dirty="0"/>
              <a:t>Touristiker, </a:t>
            </a:r>
          </a:p>
          <a:p>
            <a:pPr lvl="1"/>
            <a:r>
              <a:rPr lang="de-DE" sz="2000" dirty="0"/>
              <a:t>Wassersportler, </a:t>
            </a:r>
          </a:p>
          <a:p>
            <a:pPr lvl="1"/>
            <a:r>
              <a:rPr lang="de-DE" sz="2000" dirty="0"/>
              <a:t>Landnutzenden, </a:t>
            </a:r>
          </a:p>
          <a:p>
            <a:pPr lvl="1"/>
            <a:r>
              <a:rPr lang="de-DE" sz="2000" dirty="0"/>
              <a:t>Unternehmen sowie deren Verbände und Kammern </a:t>
            </a:r>
          </a:p>
          <a:p>
            <a:pPr marL="533400" lvl="1" indent="0">
              <a:buNone/>
            </a:pPr>
            <a:r>
              <a:rPr lang="de-DE" sz="2000" dirty="0"/>
              <a:t>durch ein Partnerprogramm stärken und damit ein umfassendes Bewusstsein für den Schutz und die Erhaltung der Ostsee fördern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1F996A-771D-409B-91A5-71F75964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Aktionsplan Ostseeschutz 2030</a:t>
            </a:r>
          </a:p>
        </p:txBody>
      </p:sp>
    </p:spTree>
    <p:extLst>
      <p:ext uri="{BB962C8B-B14F-4D97-AF65-F5344CB8AC3E}">
        <p14:creationId xmlns:p14="http://schemas.microsoft.com/office/powerpoint/2010/main" val="299908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39CA99-04DE-4731-A272-548D0B3F8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sz="2400" b="1" dirty="0"/>
              <a:t>Weitere Maßnahmen</a:t>
            </a:r>
          </a:p>
          <a:p>
            <a:r>
              <a:rPr lang="de-DE" sz="2400" dirty="0"/>
              <a:t>Förderung von Technik und Innovation in (Sport-)Schifffahrt/Sportboothäfen </a:t>
            </a:r>
          </a:p>
          <a:p>
            <a:pPr lvl="1"/>
            <a:r>
              <a:rPr lang="de-DE" sz="2000" dirty="0"/>
              <a:t>Verbesserungen der Entsorgungseinrichtungen für Schwarzwasser von Sportbooten </a:t>
            </a:r>
          </a:p>
          <a:p>
            <a:pPr lvl="1"/>
            <a:r>
              <a:rPr lang="de-DE" sz="2000" dirty="0"/>
              <a:t>sowie Sicherstellung einer durchgängig ordnungsgemäßen Entsorgung durch die Skipper u. a. </a:t>
            </a:r>
          </a:p>
          <a:p>
            <a:pPr lvl="2"/>
            <a:r>
              <a:rPr lang="de-DE" dirty="0"/>
              <a:t>durch Bewusstseinsbildung sowie </a:t>
            </a:r>
          </a:p>
          <a:p>
            <a:pPr lvl="2"/>
            <a:r>
              <a:rPr lang="de-DE" dirty="0"/>
              <a:t>die Einbindung der Vereine und Verbände </a:t>
            </a:r>
          </a:p>
          <a:p>
            <a:pPr lvl="1"/>
            <a:r>
              <a:rPr lang="de-DE" sz="2000" dirty="0"/>
              <a:t>Abbau bürokratischer Hemmnisse bei der Abwasserentsorgung, u. a. durch Erleichterungen beim Erstellen, Einreichen und Überwachen der Abfallbewirtschaftungspläne </a:t>
            </a:r>
          </a:p>
          <a:p>
            <a:pPr lvl="1"/>
            <a:r>
              <a:rPr lang="de-DE" sz="2000" dirty="0"/>
              <a:t>Verbesserung der Verfügbarkeit von Sanitäranlagen in den Wassersport-Hotspots</a:t>
            </a:r>
            <a:endParaRPr lang="de-DE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1F996A-771D-409B-91A5-71F75964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Aktionsplan Ostseeschutz 2030</a:t>
            </a:r>
          </a:p>
        </p:txBody>
      </p:sp>
    </p:spTree>
    <p:extLst>
      <p:ext uri="{BB962C8B-B14F-4D97-AF65-F5344CB8AC3E}">
        <p14:creationId xmlns:p14="http://schemas.microsoft.com/office/powerpoint/2010/main" val="251677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39CA99-04DE-4731-A272-548D0B3F8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sz="2400" b="1" dirty="0"/>
              <a:t>Weitere Maßnahmen</a:t>
            </a:r>
          </a:p>
          <a:p>
            <a:r>
              <a:rPr lang="de-DE" sz="2400" dirty="0"/>
              <a:t>Weiterentwicklung innovativer Projekte im maritimen Bereich zum Ostseeschutz</a:t>
            </a:r>
          </a:p>
          <a:p>
            <a:r>
              <a:rPr lang="de-DE" sz="2400" dirty="0"/>
              <a:t>innovative und umweltfreundliche Meerestechnik Wasserabscheider in Werften, um Antifouling entsorgen zu können </a:t>
            </a:r>
          </a:p>
          <a:p>
            <a:r>
              <a:rPr lang="de-DE" sz="2400" dirty="0"/>
              <a:t>Einsatz </a:t>
            </a:r>
            <a:r>
              <a:rPr lang="de-DE" sz="2400" dirty="0" err="1"/>
              <a:t>biozidfreier</a:t>
            </a:r>
            <a:r>
              <a:rPr lang="de-DE" sz="2400" dirty="0"/>
              <a:t> Unterwasseranstriche </a:t>
            </a:r>
          </a:p>
          <a:p>
            <a:r>
              <a:rPr lang="de-DE" sz="2400" dirty="0"/>
              <a:t>Einsatz alternativer oder erneuerbarer Kraftstoffe</a:t>
            </a:r>
            <a:endParaRPr lang="de-DE" sz="2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1F996A-771D-409B-91A5-71F75964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Aktionsplan Ostseeschutz 2030</a:t>
            </a:r>
          </a:p>
        </p:txBody>
      </p:sp>
    </p:spTree>
    <p:extLst>
      <p:ext uri="{BB962C8B-B14F-4D97-AF65-F5344CB8AC3E}">
        <p14:creationId xmlns:p14="http://schemas.microsoft.com/office/powerpoint/2010/main" val="101219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39CA99-04DE-4731-A272-548D0B3F8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de-DE" sz="2400" b="1" dirty="0"/>
              <a:t>Was haben wir seit Frühjahr 2024 gemacht? </a:t>
            </a:r>
          </a:p>
          <a:p>
            <a:r>
              <a:rPr lang="de-DE" sz="2400" dirty="0"/>
              <a:t>Abstimmung unter Leitung des Landessportverband es innerhalb der Wassersportler</a:t>
            </a:r>
            <a:r>
              <a:rPr lang="de-DE" sz="2800" dirty="0"/>
              <a:t> – </a:t>
            </a:r>
            <a:r>
              <a:rPr lang="de-DE" sz="2400" dirty="0"/>
              <a:t>welche geplante Maßnahme betrifft welchen Sport wie?</a:t>
            </a:r>
          </a:p>
          <a:p>
            <a:r>
              <a:rPr lang="de-DE" sz="2400" dirty="0"/>
              <a:t>Aufstellung eigener Ideen zur Verbesserung/Anpassung der Planung</a:t>
            </a:r>
          </a:p>
          <a:p>
            <a:pPr lvl="1"/>
            <a:r>
              <a:rPr lang="de-DE" dirty="0"/>
              <a:t>Schaffung von Ankerzonen zwecks Lenkung der Anker-Aktivitäten</a:t>
            </a:r>
          </a:p>
          <a:p>
            <a:pPr lvl="1"/>
            <a:r>
              <a:rPr lang="de-DE" dirty="0"/>
              <a:t>um auf diese Weise schutzwürdige Gebiete (Seegras) optimal zu schützen</a:t>
            </a:r>
          </a:p>
          <a:p>
            <a:pPr lvl="1"/>
            <a:r>
              <a:rPr lang="de-DE" dirty="0"/>
              <a:t>andere Themen bewusst nicht angesprochen, </a:t>
            </a:r>
            <a:r>
              <a:rPr lang="de-DE" dirty="0" err="1"/>
              <a:t>zB</a:t>
            </a:r>
            <a:endParaRPr lang="de-DE" dirty="0"/>
          </a:p>
          <a:p>
            <a:pPr lvl="2"/>
            <a:r>
              <a:rPr lang="de-DE" dirty="0"/>
              <a:t>Schwarzwasser, </a:t>
            </a:r>
            <a:r>
              <a:rPr lang="de-DE" dirty="0" err="1"/>
              <a:t>SportbootHafenVO</a:t>
            </a:r>
            <a:r>
              <a:rPr lang="de-DE" dirty="0"/>
              <a:t>, Antifouling etc. </a:t>
            </a:r>
          </a:p>
          <a:p>
            <a:r>
              <a:rPr lang="de-DE" sz="2400" dirty="0"/>
              <a:t>Schreiben an Minister Goldschmidt im August 2024 durch LSV und mit Nennung aller Partner aus dem Bereich Wassersport, um </a:t>
            </a:r>
          </a:p>
          <a:p>
            <a:pPr lvl="1"/>
            <a:r>
              <a:rPr lang="de-DE" dirty="0"/>
              <a:t>in den Dialog zu treten und</a:t>
            </a:r>
          </a:p>
          <a:p>
            <a:pPr lvl="1"/>
            <a:r>
              <a:rPr lang="de-DE" dirty="0"/>
              <a:t>die eigenen Ideen zu präsentieren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1F996A-771D-409B-91A5-71F75964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Aktionsplan Ostseeschutz 2030</a:t>
            </a:r>
          </a:p>
        </p:txBody>
      </p:sp>
    </p:spTree>
    <p:extLst>
      <p:ext uri="{BB962C8B-B14F-4D97-AF65-F5344CB8AC3E}">
        <p14:creationId xmlns:p14="http://schemas.microsoft.com/office/powerpoint/2010/main" val="15083364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20A10F910FD94AB2BCB2D7A15F4C8E" ma:contentTypeVersion="14" ma:contentTypeDescription="Ein neues Dokument erstellen." ma:contentTypeScope="" ma:versionID="8c75b9c8db18a51bfff374262129469d">
  <xsd:schema xmlns:xsd="http://www.w3.org/2001/XMLSchema" xmlns:xs="http://www.w3.org/2001/XMLSchema" xmlns:p="http://schemas.microsoft.com/office/2006/metadata/properties" xmlns:ns3="63fd0f9b-0f70-4348-a7ff-1d7552ca70ba" xmlns:ns4="d2fad984-796d-48f9-a8f9-f17eaa09a2ff" targetNamespace="http://schemas.microsoft.com/office/2006/metadata/properties" ma:root="true" ma:fieldsID="7c277fac95e4b37856bfade831e311f9" ns3:_="" ns4:_="">
    <xsd:import namespace="63fd0f9b-0f70-4348-a7ff-1d7552ca70ba"/>
    <xsd:import namespace="d2fad984-796d-48f9-a8f9-f17eaa09a2f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d0f9b-0f70-4348-a7ff-1d7552ca70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fad984-796d-48f9-a8f9-f17eaa09a2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2fad984-796d-48f9-a8f9-f17eaa09a2ff" xsi:nil="true"/>
  </documentManagement>
</p:properties>
</file>

<file path=customXml/itemProps1.xml><?xml version="1.0" encoding="utf-8"?>
<ds:datastoreItem xmlns:ds="http://schemas.openxmlformats.org/officeDocument/2006/customXml" ds:itemID="{8E1FDEF9-7708-4967-BEE5-A75566FA77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fd0f9b-0f70-4348-a7ff-1d7552ca70ba"/>
    <ds:schemaRef ds:uri="d2fad984-796d-48f9-a8f9-f17eaa09a2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474442-3586-4B38-BE6C-08D9503A48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81537F-D7D2-42CD-A373-E3FBB1187893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d2fad984-796d-48f9-a8f9-f17eaa09a2ff"/>
    <ds:schemaRef ds:uri="http://purl.org/dc/elements/1.1/"/>
    <ds:schemaRef ds:uri="http://schemas.microsoft.com/office/infopath/2007/PartnerControls"/>
    <ds:schemaRef ds:uri="63fd0f9b-0f70-4348-a7ff-1d7552ca70b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Breitbild</PresentationFormat>
  <Paragraphs>119</Paragraphs>
  <Slides>17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DB Sans</vt:lpstr>
      <vt:lpstr>1_Office</vt:lpstr>
      <vt:lpstr>think-cell Folie</vt:lpstr>
      <vt:lpstr> </vt:lpstr>
      <vt:lpstr>Aktionsplan Ostseeschutz 2030</vt:lpstr>
      <vt:lpstr>   Potenzialkulisse, Ausgangslage, März 2023</vt:lpstr>
      <vt:lpstr>Aktionsplan Ostseeschutz 2030</vt:lpstr>
      <vt:lpstr>Aktionsplan Ostseeschutz 2030</vt:lpstr>
      <vt:lpstr>Aktionsplan Ostseeschutz 2030</vt:lpstr>
      <vt:lpstr>Aktionsplan Ostseeschutz 2030</vt:lpstr>
      <vt:lpstr>Aktionsplan Ostseeschutz 2030</vt:lpstr>
      <vt:lpstr>Aktionsplan Ostseeschutz 2030</vt:lpstr>
      <vt:lpstr>Aktionsplan Ostseeschutz 2030</vt:lpstr>
      <vt:lpstr>Aktionsplan Ostseeschutz 2030</vt:lpstr>
      <vt:lpstr>Aktionsplan Ostseeschutz 2030</vt:lpstr>
      <vt:lpstr>Aktionsplan Ostseeschutz 2030</vt:lpstr>
      <vt:lpstr>Aktionsplan Ostseeschutz 2030</vt:lpstr>
      <vt:lpstr>Aktionsplan Ostseeschutz 2030</vt:lpstr>
      <vt:lpstr>Aktionsplan Ostseeschutz 2030</vt:lpstr>
      <vt:lpstr>Aktionsplan Ostseeschutz 2030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Seglerjugend Schleswig-Holstein</dc:title>
  <dc:creator>Philipp Dörges</dc:creator>
  <cp:lastModifiedBy>Segler-Verband S-H</cp:lastModifiedBy>
  <cp:revision>279</cp:revision>
  <dcterms:modified xsi:type="dcterms:W3CDTF">2025-01-30T12:35:27Z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0x0101006220A10F910FD94AB2BCB2D7A15F4C8E</vt:lpwstr>
  </property>
</Properties>
</file>